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sldIdLst>
    <p:sldId id="317" r:id="rId2"/>
    <p:sldId id="318" r:id="rId3"/>
    <p:sldId id="319" r:id="rId4"/>
    <p:sldId id="370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21" r:id="rId19"/>
    <p:sldId id="322" r:id="rId20"/>
    <p:sldId id="323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0"/>
    <p:restoredTop sz="94656"/>
  </p:normalViewPr>
  <p:slideViewPr>
    <p:cSldViewPr snapToGrid="0" snapToObjects="1">
      <p:cViewPr varScale="1">
        <p:scale>
          <a:sx n="113" d="100"/>
          <a:sy n="113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0B4B0-DA4A-114C-9BEC-6AC21051156A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265EA-1803-5348-815D-9BD03E503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1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265EA-1803-5348-815D-9BD03E503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7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MS PGothic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74" eaLnBrk="0" hangingPunct="0">
              <a:defRPr sz="77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69473" indent="-295951" defTabSz="966774" eaLnBrk="0" hangingPunct="0">
              <a:defRPr sz="77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83805" indent="-236761" defTabSz="966774" eaLnBrk="0" hangingPunct="0">
              <a:defRPr sz="77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57327" indent="-236761" defTabSz="966774" eaLnBrk="0" hangingPunct="0">
              <a:defRPr sz="77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130849" indent="-236761" defTabSz="966774" eaLnBrk="0" hangingPunct="0">
              <a:defRPr sz="77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604371" indent="-236761" algn="ctr" defTabSz="966774" eaLnBrk="0" fontAlgn="base" hangingPunct="0">
              <a:spcBef>
                <a:spcPct val="0"/>
              </a:spcBef>
              <a:spcAft>
                <a:spcPct val="0"/>
              </a:spcAft>
              <a:defRPr sz="77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3077893" indent="-236761" algn="ctr" defTabSz="966774" eaLnBrk="0" fontAlgn="base" hangingPunct="0">
              <a:spcBef>
                <a:spcPct val="0"/>
              </a:spcBef>
              <a:spcAft>
                <a:spcPct val="0"/>
              </a:spcAft>
              <a:defRPr sz="77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551415" indent="-236761" algn="ctr" defTabSz="966774" eaLnBrk="0" fontAlgn="base" hangingPunct="0">
              <a:spcBef>
                <a:spcPct val="0"/>
              </a:spcBef>
              <a:spcAft>
                <a:spcPct val="0"/>
              </a:spcAft>
              <a:defRPr sz="77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4024937" indent="-236761" algn="ctr" defTabSz="966774" eaLnBrk="0" fontAlgn="base" hangingPunct="0">
              <a:spcBef>
                <a:spcPct val="0"/>
              </a:spcBef>
              <a:spcAft>
                <a:spcPct val="0"/>
              </a:spcAft>
              <a:defRPr sz="77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B877E4A4-DB6D-A641-9F08-3B001BB63E9A}" type="slidenum">
              <a:rPr lang="en-US" sz="1200">
                <a:solidFill>
                  <a:schemeClr val="tx1"/>
                </a:solidFill>
                <a:latin typeface="Arial" charset="0"/>
              </a:rPr>
              <a:pPr eaLnBrk="1" hangingPunct="1"/>
              <a:t>7</a:t>
            </a:fld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4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72519" indent="-297123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88491" indent="-237698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63888" indent="-237698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139285" indent="-237698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614681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090078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565474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040871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0EFCE1D-73B3-4507-A792-B873B5260304}" type="slidenum">
              <a:rPr lang="en-US" altLang="en-US" smtClean="0">
                <a:ea typeface="ヒラギノ角ゴ ProN W3"/>
                <a:cs typeface="ヒラギノ角ゴ ProN W3"/>
              </a:rPr>
              <a:pPr>
                <a:spcBef>
                  <a:spcPct val="0"/>
                </a:spcBef>
              </a:pPr>
              <a:t>8</a:t>
            </a:fld>
            <a:endParaRPr lang="en-US" altLang="en-US" smtClean="0"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49681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72519" indent="-297123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88491" indent="-237698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63888" indent="-237698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139285" indent="-237698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614681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090078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565474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040871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B88290-035A-4FAF-A063-1494227E9620}" type="slidenum">
              <a:rPr lang="en-US" altLang="en-US" smtClean="0">
                <a:ea typeface="ヒラギノ角ゴ ProN W3"/>
                <a:cs typeface="ヒラギノ角ゴ ProN W3"/>
              </a:rPr>
              <a:pPr>
                <a:spcBef>
                  <a:spcPct val="0"/>
                </a:spcBef>
              </a:pPr>
              <a:t>9</a:t>
            </a:fld>
            <a:endParaRPr lang="en-US" altLang="en-US" smtClean="0"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95119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72519" indent="-297123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88491" indent="-237698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63888" indent="-237698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139285" indent="-237698" defTabSz="97060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614681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090078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565474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040871" indent="-237698" defTabSz="97060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7FE0E7-7FDD-4DB7-873B-C5301250F908}" type="slidenum">
              <a:rPr lang="en-US" altLang="en-US" smtClean="0">
                <a:ea typeface="ヒラギノ角ゴ ProN W3"/>
                <a:cs typeface="ヒラギノ角ゴ ProN W3"/>
              </a:rPr>
              <a:pPr>
                <a:spcBef>
                  <a:spcPct val="0"/>
                </a:spcBef>
              </a:pPr>
              <a:t>10</a:t>
            </a:fld>
            <a:endParaRPr lang="en-US" altLang="en-US" smtClean="0"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585034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265EA-1803-5348-815D-9BD03E5034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7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Friday 8:30pm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just talked through many great ways we are all teaching primary productivity at the moment in our courses, let’s take a moment to comment to one another about some of the great resources that we have found over the years in our teaching. Some of you shared some already in the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sheet and folder. Those that did, is there something that you would like to say about what you posted? Those that didn’t get a chance to post things yet is there something that you are using that you think others would like to know about?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A705C-87C4-2F4F-AB65-74A5800E07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5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hands-on workshop focused on developing effective teaching with data practices using OOI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A705C-87C4-2F4F-AB65-74A5800E07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3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7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37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5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1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3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58410"/>
            <a:ext cx="7886700" cy="471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6446" y="6356351"/>
            <a:ext cx="3298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55124" y="6356351"/>
            <a:ext cx="591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F3DF600-62A1-184E-92E0-B220AC2671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2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0B53yDSDFWmzScHRSQTBtdWhQdUk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OOI Teaching with Data 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13054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Janice McDonnell, Kristin Hunter-Thomson &amp;  </a:t>
            </a:r>
            <a:br>
              <a:rPr lang="en-US" dirty="0" smtClean="0"/>
            </a:br>
            <a:r>
              <a:rPr lang="en-US" dirty="0" smtClean="0"/>
              <a:t>Sage Lichtenwalner, Rutgers University </a:t>
            </a:r>
          </a:p>
          <a:p>
            <a:r>
              <a:rPr lang="en-US" dirty="0" smtClean="0"/>
              <a:t>Annette </a:t>
            </a:r>
            <a:r>
              <a:rPr lang="en-US" dirty="0" err="1" smtClean="0"/>
              <a:t>deCharon</a:t>
            </a:r>
            <a:r>
              <a:rPr lang="en-US" dirty="0" smtClean="0"/>
              <a:t>, University of Maine</a:t>
            </a:r>
          </a:p>
          <a:p>
            <a:r>
              <a:rPr lang="en-US" dirty="0"/>
              <a:t>Al </a:t>
            </a:r>
            <a:r>
              <a:rPr lang="en-US" dirty="0" smtClean="0"/>
              <a:t>Trujillo, Palomar College</a:t>
            </a:r>
          </a:p>
          <a:p>
            <a:r>
              <a:rPr lang="en-US" dirty="0" smtClean="0"/>
              <a:t>Catherine </a:t>
            </a:r>
            <a:r>
              <a:rPr lang="en-US" dirty="0" err="1" smtClean="0"/>
              <a:t>Halversen</a:t>
            </a:r>
            <a:r>
              <a:rPr lang="en-US" dirty="0" smtClean="0"/>
              <a:t>, Lawrence Hall of Science</a:t>
            </a:r>
          </a:p>
          <a:p>
            <a:r>
              <a:rPr lang="en-US" dirty="0" smtClean="0"/>
              <a:t>Erin </a:t>
            </a:r>
            <a:r>
              <a:rPr lang="en-US" dirty="0" err="1" smtClean="0"/>
              <a:t>Bardar</a:t>
            </a:r>
            <a:r>
              <a:rPr lang="en-US" dirty="0" smtClean="0"/>
              <a:t>, 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8" y="1600200"/>
            <a:ext cx="368776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2454275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3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724400"/>
            <a:ext cx="2470150" cy="137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4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029200"/>
            <a:ext cx="1385888" cy="1039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5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53000"/>
            <a:ext cx="1524000" cy="11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2400" y="1295400"/>
            <a:ext cx="35544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 eaLnBrk="1" hangingPunct="1">
              <a:defRPr/>
            </a:pPr>
            <a:r>
              <a:rPr lang="en-US" sz="2000" b="0" dirty="0">
                <a:latin typeface="+mj-lt"/>
                <a:ea typeface="ヒラギノ角ゴ ProN W3" charset="-128"/>
                <a:cs typeface="+mn-cs"/>
              </a:rPr>
              <a:t>West Coast: Endurance Array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600" y="1295400"/>
            <a:ext cx="31321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 eaLnBrk="1" hangingPunct="1">
              <a:defRPr/>
            </a:pPr>
            <a:r>
              <a:rPr lang="en-US" sz="2000" b="0" dirty="0">
                <a:latin typeface="+mj-lt"/>
                <a:ea typeface="ヒラギノ角ゴ ProN W3" charset="-128"/>
                <a:cs typeface="+mn-cs"/>
              </a:rPr>
              <a:t>East Coast: Pioneer 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05200" y="3124200"/>
            <a:ext cx="2057400" cy="163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 eaLnBrk="1" hangingPunct="1">
              <a:buFont typeface="Arial" pitchFamily="34" charset="0"/>
              <a:buChar char="•"/>
              <a:defRPr/>
            </a:pPr>
            <a:r>
              <a:rPr lang="en-US" sz="2000" b="0" dirty="0">
                <a:latin typeface="+mj-lt"/>
                <a:ea typeface="ヒラギノ角ゴ ProN W3" charset="-128"/>
                <a:cs typeface="+mn-cs"/>
              </a:rPr>
              <a:t>Glider AUVs</a:t>
            </a:r>
          </a:p>
          <a:p>
            <a:pPr marL="228600" indent="-228600" eaLnBrk="1" hangingPunct="1">
              <a:buFont typeface="Arial" pitchFamily="34" charset="0"/>
              <a:buChar char="•"/>
              <a:defRPr/>
            </a:pPr>
            <a:r>
              <a:rPr lang="en-US" sz="2000" b="0" dirty="0">
                <a:latin typeface="+mj-lt"/>
                <a:ea typeface="ヒラギノ角ゴ ProN W3" charset="-128"/>
                <a:cs typeface="+mn-cs"/>
              </a:rPr>
              <a:t>REMUS AUVs</a:t>
            </a:r>
          </a:p>
          <a:p>
            <a:pPr marL="228600" indent="-228600" eaLnBrk="1" hangingPunct="1">
              <a:buFont typeface="Arial" pitchFamily="34" charset="0"/>
              <a:buChar char="•"/>
              <a:defRPr/>
            </a:pPr>
            <a:r>
              <a:rPr lang="en-US" sz="2000" b="0" dirty="0">
                <a:latin typeface="+mj-lt"/>
                <a:ea typeface="ヒラギノ角ゴ ProN W3" charset="-128"/>
                <a:cs typeface="+mn-cs"/>
              </a:rPr>
              <a:t>Moorings</a:t>
            </a:r>
          </a:p>
          <a:p>
            <a:pPr marL="228600" indent="-228600" eaLnBrk="1" hangingPunct="1">
              <a:buFont typeface="Arial" pitchFamily="34" charset="0"/>
              <a:buChar char="•"/>
              <a:defRPr/>
            </a:pPr>
            <a:r>
              <a:rPr lang="en-US" sz="2000" b="0" dirty="0">
                <a:latin typeface="+mj-lt"/>
                <a:ea typeface="ヒラギノ角ゴ ProN W3" charset="-128"/>
                <a:cs typeface="+mn-cs"/>
              </a:rPr>
              <a:t>Profilers</a:t>
            </a:r>
          </a:p>
          <a:p>
            <a:pPr marL="228600" indent="-228600" eaLnBrk="1" hangingPunct="1">
              <a:buFont typeface="Arial" pitchFamily="34" charset="0"/>
              <a:buChar char="•"/>
              <a:defRPr/>
            </a:pPr>
            <a:r>
              <a:rPr lang="en-US" sz="2000" b="0" dirty="0">
                <a:latin typeface="+mj-lt"/>
                <a:ea typeface="ヒラギノ角ゴ ProN W3" charset="-128"/>
                <a:cs typeface="+mn-cs"/>
              </a:rPr>
              <a:t>Met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72400" y="1905000"/>
            <a:ext cx="10445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 eaLnBrk="1" hangingPunct="1">
              <a:defRPr/>
            </a:pPr>
            <a:r>
              <a:rPr lang="en-US" sz="1800" b="0" dirty="0">
                <a:latin typeface="+mj-lt"/>
                <a:ea typeface="ヒラギノ角ゴ ProN W3" charset="-128"/>
                <a:cs typeface="+mn-cs"/>
              </a:rPr>
              <a:t>Portable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066088" cy="977537"/>
          </a:xfrm>
        </p:spPr>
        <p:txBody>
          <a:bodyPr>
            <a:normAutofit fontScale="90000"/>
          </a:bodyPr>
          <a:lstStyle/>
          <a:p>
            <a:r>
              <a:rPr lang="en-US"/>
              <a:t> OOI Components: Coastal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7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OOI By the Numbers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8436" y="1474938"/>
            <a:ext cx="507216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Arrays</a:t>
            </a:r>
          </a:p>
          <a:p>
            <a:endParaRPr lang="en-US" sz="2400" dirty="0"/>
          </a:p>
          <a:p>
            <a:r>
              <a:rPr lang="en-US" sz="2200" dirty="0" smtClean="0"/>
              <a:t>Sites</a:t>
            </a:r>
          </a:p>
          <a:p>
            <a:r>
              <a:rPr lang="en-US" dirty="0" smtClean="0"/>
              <a:t>Moorings, Profilers, Nodes</a:t>
            </a:r>
          </a:p>
          <a:p>
            <a:endParaRPr lang="en-US" dirty="0" smtClean="0"/>
          </a:p>
          <a:p>
            <a:r>
              <a:rPr lang="en-US" sz="2200" dirty="0" smtClean="0"/>
              <a:t>Mobile Assets</a:t>
            </a:r>
          </a:p>
          <a:p>
            <a:r>
              <a:rPr lang="en-US" dirty="0" smtClean="0"/>
              <a:t>Gliders, AUVs</a:t>
            </a:r>
          </a:p>
          <a:p>
            <a:endParaRPr lang="en-US" sz="1800" dirty="0" smtClean="0"/>
          </a:p>
          <a:p>
            <a:r>
              <a:rPr lang="en-US" sz="2200" dirty="0" smtClean="0"/>
              <a:t>Instruments</a:t>
            </a:r>
          </a:p>
          <a:p>
            <a:endParaRPr lang="en-US" sz="2800" dirty="0" smtClean="0"/>
          </a:p>
          <a:p>
            <a:r>
              <a:rPr lang="en-US" sz="2200" dirty="0" smtClean="0"/>
              <a:t>Science Data Products</a:t>
            </a:r>
          </a:p>
          <a:p>
            <a:endParaRPr lang="en-US" sz="2800" dirty="0"/>
          </a:p>
          <a:p>
            <a:r>
              <a:rPr lang="en-US" sz="2200" dirty="0" smtClean="0"/>
              <a:t>Science/Engineering Data Products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1295400"/>
            <a:ext cx="209063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7</a:t>
            </a:r>
          </a:p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50</a:t>
            </a:r>
          </a:p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33</a:t>
            </a:r>
          </a:p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&gt;800</a:t>
            </a:r>
          </a:p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~30K</a:t>
            </a:r>
          </a:p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&gt;100K</a:t>
            </a:r>
            <a:endParaRPr lang="en-US" sz="5000" b="1" dirty="0">
              <a:solidFill>
                <a:srgbClr val="0C588D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71AED9CE-CB21-4A88-8FD0-17E70449BA9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 descr="OOI Instruments Circles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0779"/>
            <a:ext cx="5638800" cy="58259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03067" y="1875693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91400" y="4229426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1467" y="1655560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567" y="3309761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8000" y="4655961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0900" y="5525395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96400" y="5882027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202223"/>
            <a:ext cx="7795846" cy="58468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Pioneer Array Deployments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F9CCFC2-C0A2-457A-B4D2-AC032F51B0F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731884"/>
            <a:ext cx="3936586" cy="21319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5904315"/>
            <a:ext cx="3534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REMUS 600 AUV Testing at Pioneer, May 2015</a:t>
            </a:r>
            <a:endParaRPr lang="en-US" sz="14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011" y="1345474"/>
            <a:ext cx="3899575" cy="195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1371600"/>
            <a:ext cx="3581400" cy="42528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3376" y="5736031"/>
            <a:ext cx="3048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Ocean glider deployments, Spring 2015</a:t>
            </a:r>
            <a:endParaRPr lang="en-US" sz="1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869631" y="3319089"/>
            <a:ext cx="2784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Pioneer surface moorings, Fall 2014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02276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Cabled Observatory Deployments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F9CCFC2-C0A2-457A-B4D2-AC032F51B0F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7218" y="5808262"/>
            <a:ext cx="3424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3D Temperature Sensor, summer 2015</a:t>
            </a:r>
            <a:endParaRPr lang="en-US" sz="14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17" y="3873675"/>
            <a:ext cx="3290983" cy="1934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" y="5032370"/>
            <a:ext cx="32650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Shallow </a:t>
            </a:r>
            <a:r>
              <a:rPr lang="en-US" sz="1400" b="0" dirty="0"/>
              <a:t>Profiler platform on a 2700 m-tall, 2 legged mooring </a:t>
            </a:r>
            <a:r>
              <a:rPr lang="en-US" sz="1400" b="0" dirty="0" smtClean="0"/>
              <a:t>hosting </a:t>
            </a:r>
            <a:r>
              <a:rPr lang="en-US" sz="1400" b="0" dirty="0"/>
              <a:t>acoustic </a:t>
            </a:r>
            <a:r>
              <a:rPr lang="en-US" sz="1400" b="0" dirty="0" err="1"/>
              <a:t>doppler</a:t>
            </a:r>
            <a:r>
              <a:rPr lang="en-US" sz="1400" b="0" dirty="0"/>
              <a:t> current profilers, a digital still camera, and </a:t>
            </a:r>
            <a:r>
              <a:rPr lang="en-US" sz="1400" b="0" dirty="0" smtClean="0"/>
              <a:t>chemical </a:t>
            </a:r>
            <a:r>
              <a:rPr lang="en-US" sz="1400" b="0" dirty="0"/>
              <a:t>and biological </a:t>
            </a:r>
            <a:r>
              <a:rPr lang="en-US" sz="1400" b="0" dirty="0" smtClean="0"/>
              <a:t>sensors (summer 2015). </a:t>
            </a:r>
            <a:endParaRPr lang="en-US" sz="14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489" y="1339867"/>
            <a:ext cx="2971800" cy="3595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lum contrast="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8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7217" y="1382226"/>
            <a:ext cx="3247997" cy="19234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67217" y="3282029"/>
            <a:ext cx="3247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/>
              <a:t>Digital Still Camera, summer 2014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91871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Endurance Array Deployments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F9CCFC2-C0A2-457A-B4D2-AC032F51B0FA}" type="slidenum">
              <a:rPr lang="en-US" sz="1400" smtClean="0"/>
              <a:pPr>
                <a:defRPr/>
              </a:pPr>
              <a:t>16</a:t>
            </a:fld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112872" y="5244738"/>
            <a:ext cx="270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Endurance surface mooring deployment, July 2015</a:t>
            </a:r>
            <a:endParaRPr lang="en-US" sz="14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2743200"/>
            <a:ext cx="2438399" cy="2514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918861"/>
            <a:ext cx="2895270" cy="1966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27" y="1371600"/>
            <a:ext cx="2320892" cy="3094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4888469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Benthic Experiment Package (ADCP visible on top), summer 2014</a:t>
            </a:r>
            <a:endParaRPr lang="en-US" sz="1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3580927" y="4466123"/>
            <a:ext cx="2379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ROPOS ROV and Benthic Experiment Package pre- deployment, summer 2014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28488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Global Array Deployments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F9CCFC2-C0A2-457A-B4D2-AC032F51B0FA}" type="slidenum">
              <a:rPr lang="en-US" sz="1400" smtClean="0"/>
              <a:pPr>
                <a:defRPr/>
              </a:pPr>
              <a:t>17</a:t>
            </a:fld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4666521" y="5194757"/>
            <a:ext cx="430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/>
              <a:t>Southern Ocean, July 2015</a:t>
            </a:r>
            <a:endParaRPr lang="en-US" sz="1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180731" y="5194757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err="1" smtClean="0"/>
              <a:t>Irminger</a:t>
            </a:r>
            <a:r>
              <a:rPr lang="en-US" sz="1400" b="0" dirty="0" smtClean="0"/>
              <a:t> Surface Mooring, Winter 2014</a:t>
            </a:r>
            <a:endParaRPr lang="en-US" sz="14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357" y="1600200"/>
            <a:ext cx="4067762" cy="3505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657" y="1600201"/>
            <a:ext cx="4448418" cy="35051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210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with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Erin </a:t>
            </a:r>
            <a:r>
              <a:rPr lang="en-US" dirty="0" err="1" smtClean="0"/>
              <a:t>Bardar</a:t>
            </a:r>
            <a:r>
              <a:rPr lang="en-US" dirty="0" smtClean="0"/>
              <a:t>, 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Oceanography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 Trujillo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Icebreaker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85" y="614419"/>
            <a:ext cx="5715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4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 Mapping</a:t>
            </a:r>
            <a:br>
              <a:rPr lang="en-US" dirty="0" smtClean="0"/>
            </a:br>
            <a:r>
              <a:rPr lang="en-US" sz="4800" dirty="0" smtClean="0"/>
              <a:t>How I Teach Primary Productivity 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Annette de Charon, University of Maine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Productivity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https://drive.google.com/drive/folders/0B53yDSDFWmzScHRSQTBtdWhQdUk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5-20 at 11.01.44 A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596"/>
            <a:ext cx="9144000" cy="27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 expect from this workshop…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Catherine </a:t>
            </a:r>
            <a:r>
              <a:rPr lang="en-US" dirty="0" err="1" smtClean="0"/>
              <a:t>Halversen</a:t>
            </a:r>
            <a:r>
              <a:rPr lang="en-US" dirty="0" smtClean="0"/>
              <a:t>, Lawrence Hall of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Goals for the Workshop: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history of interest in teaching with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43" y="2175853"/>
            <a:ext cx="5185951" cy="3370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20" y="2175853"/>
            <a:ext cx="3048666" cy="30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Coastal Ocean Observation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813"/>
            <a:ext cx="9144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Coastal Ocean Observation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97000"/>
            <a:ext cx="762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83080"/>
            <a:ext cx="7886700" cy="4352081"/>
          </a:xfrm>
        </p:spPr>
        <p:txBody>
          <a:bodyPr>
            <a:normAutofit fontScale="92500"/>
          </a:bodyPr>
          <a:lstStyle/>
          <a:p>
            <a:pPr lvl="0"/>
            <a:r>
              <a:rPr lang="en-US" b="1" dirty="0"/>
              <a:t>Crosswalk OOI Science themes presented in popular introductory textbooks used in oceanography courses</a:t>
            </a:r>
            <a:r>
              <a:rPr lang="en-US" dirty="0"/>
              <a:t>. C</a:t>
            </a:r>
            <a:r>
              <a:rPr lang="en-US" dirty="0" smtClean="0"/>
              <a:t>ompare </a:t>
            </a:r>
            <a:r>
              <a:rPr lang="en-US" dirty="0"/>
              <a:t>themes and concepts in the OOI scientific themes document and popular published textbooks to triangulate where OOI data investigations/activities can be woven into existing courses.</a:t>
            </a:r>
          </a:p>
          <a:p>
            <a:pPr lvl="0"/>
            <a:r>
              <a:rPr lang="en-US" b="1" dirty="0"/>
              <a:t>Develop </a:t>
            </a:r>
            <a:r>
              <a:rPr lang="en-US" b="1" dirty="0" smtClean="0"/>
              <a:t>sample activities using OOI data/data </a:t>
            </a:r>
            <a:r>
              <a:rPr lang="en-US" b="1" dirty="0" err="1" smtClean="0"/>
              <a:t>viz</a:t>
            </a:r>
            <a:r>
              <a:rPr lang="en-US" b="1" dirty="0" smtClean="0"/>
              <a:t> tools </a:t>
            </a:r>
            <a:r>
              <a:rPr lang="en-US" dirty="0" smtClean="0"/>
              <a:t>and vet them with undergraduate professors.</a:t>
            </a:r>
            <a:endParaRPr lang="en-US" dirty="0"/>
          </a:p>
          <a:p>
            <a:pPr lvl="0"/>
            <a:r>
              <a:rPr lang="en-US" b="1" dirty="0"/>
              <a:t>Brainstorm </a:t>
            </a:r>
            <a:r>
              <a:rPr lang="en-US" b="1" dirty="0" smtClean="0"/>
              <a:t>how </a:t>
            </a:r>
            <a:r>
              <a:rPr lang="en-US" b="1" dirty="0"/>
              <a:t>best to build a community of practice. </a:t>
            </a:r>
            <a:r>
              <a:rPr lang="en-US" dirty="0" smtClean="0"/>
              <a:t> </a:t>
            </a:r>
            <a:r>
              <a:rPr lang="en-US" dirty="0"/>
              <a:t>B</a:t>
            </a:r>
            <a:r>
              <a:rPr lang="en-US" dirty="0" smtClean="0"/>
              <a:t>uild </a:t>
            </a:r>
            <a:r>
              <a:rPr lang="en-US" dirty="0"/>
              <a:t>long-term working relationships and collaborations on data investigation development.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550" y="1371600"/>
            <a:ext cx="7321243" cy="178863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Friday:</a:t>
            </a:r>
            <a:r>
              <a:rPr lang="en-US" sz="2400" dirty="0" smtClean="0"/>
              <a:t> Get to know each other; What the nature of our partnership?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333399"/>
                </a:solidFill>
              </a:rPr>
              <a:t>Saturday:</a:t>
            </a:r>
            <a:r>
              <a:rPr lang="en-US" sz="2400" dirty="0" smtClean="0">
                <a:solidFill>
                  <a:srgbClr val="333399"/>
                </a:solidFill>
              </a:rPr>
              <a:t>  </a:t>
            </a:r>
            <a:r>
              <a:rPr lang="en-US" sz="2400" dirty="0" smtClean="0"/>
              <a:t>Review of activities &amp; modify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333399"/>
                </a:solidFill>
              </a:rPr>
              <a:t>Sunday</a:t>
            </a:r>
            <a:r>
              <a:rPr lang="en-US" sz="2400" dirty="0" smtClean="0">
                <a:solidFill>
                  <a:schemeClr val="tx1"/>
                </a:solidFill>
              </a:rPr>
              <a:t>: Implementation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430963"/>
            <a:ext cx="3810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AED9CE-CB21-4A88-8FD0-17E70449BA9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18969"/>
            <a:ext cx="6096000" cy="25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50" y="609600"/>
            <a:ext cx="8991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you!  </a:t>
            </a:r>
            <a:r>
              <a:rPr lang="en-US" sz="2400" dirty="0" smtClean="0"/>
              <a:t>We are excited and grateful for your partnership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430963"/>
            <a:ext cx="3810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AED9CE-CB21-4A88-8FD0-17E70449BA9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29" y="1221023"/>
            <a:ext cx="531222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Breaker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71" b="36109"/>
          <a:stretch/>
        </p:blipFill>
        <p:spPr>
          <a:xfrm>
            <a:off x="0" y="1335590"/>
            <a:ext cx="9144000" cy="38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0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the OOI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Sage Lichtenwalner, Rutgers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037" y="1699022"/>
            <a:ext cx="5111794" cy="1790700"/>
          </a:xfrm>
        </p:spPr>
        <p:txBody>
          <a:bodyPr>
            <a:noAutofit/>
          </a:bodyPr>
          <a:lstStyle/>
          <a:p>
            <a:r>
              <a:rPr lang="en-US" sz="4000" b="1" dirty="0"/>
              <a:t>The</a:t>
            </a:r>
            <a:br>
              <a:rPr lang="en-US" sz="4000" b="1" dirty="0"/>
            </a:br>
            <a:r>
              <a:rPr lang="en-US" sz="4000" b="1" dirty="0"/>
              <a:t>Ocean Observatories </a:t>
            </a:r>
            <a:r>
              <a:rPr lang="en-US" sz="4000" b="1" dirty="0" smtClean="0"/>
              <a:t>Initiative (OOI)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037" y="3558778"/>
            <a:ext cx="5111794" cy="1241822"/>
          </a:xfrm>
        </p:spPr>
        <p:txBody>
          <a:bodyPr>
            <a:no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Sage Lichtenwalner</a:t>
            </a:r>
          </a:p>
          <a:p>
            <a:r>
              <a:rPr lang="en-US" sz="1600" b="1" smtClean="0"/>
              <a:t>Rutgers University</a:t>
            </a:r>
            <a:endParaRPr lang="en-US" sz="1600" b="1" dirty="0"/>
          </a:p>
          <a:p>
            <a:r>
              <a:rPr lang="en-US" sz="1600" b="1" dirty="0" err="1" smtClean="0"/>
              <a:t>www.oceanobservatories.org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90" y="855785"/>
            <a:ext cx="3904138" cy="403969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320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NSF’s Ocean Observing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00600" y="1600200"/>
            <a:ext cx="4343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Five Integrated Components</a:t>
            </a:r>
          </a:p>
          <a:p>
            <a:r>
              <a:rPr lang="en-US" sz="2400" dirty="0" smtClean="0"/>
              <a:t>4 High </a:t>
            </a:r>
            <a:r>
              <a:rPr lang="en-US" sz="2400" dirty="0"/>
              <a:t>Latitude Global Sites</a:t>
            </a:r>
          </a:p>
          <a:p>
            <a:r>
              <a:rPr lang="en-US" sz="2400" dirty="0" smtClean="0"/>
              <a:t>Regional </a:t>
            </a:r>
            <a:r>
              <a:rPr lang="en-US" sz="2400" dirty="0"/>
              <a:t>Plate-scale Cable</a:t>
            </a:r>
          </a:p>
          <a:p>
            <a:r>
              <a:rPr lang="en-US" sz="2400" dirty="0" smtClean="0"/>
              <a:t>2 Coastal Dynamics </a:t>
            </a:r>
            <a:r>
              <a:rPr lang="en-US" sz="2400" dirty="0"/>
              <a:t>Arrays</a:t>
            </a:r>
          </a:p>
          <a:p>
            <a:r>
              <a:rPr lang="en-US" sz="2400" dirty="0" smtClean="0"/>
              <a:t>Data Management System</a:t>
            </a:r>
            <a:endParaRPr lang="en-US" sz="2400" dirty="0"/>
          </a:p>
          <a:p>
            <a:r>
              <a:rPr lang="en-US" sz="2400" dirty="0" smtClean="0"/>
              <a:t>Ocean Education Portal</a:t>
            </a:r>
            <a:endParaRPr lang="en-US" sz="2400" dirty="0"/>
          </a:p>
        </p:txBody>
      </p:sp>
      <p:pic>
        <p:nvPicPr>
          <p:cNvPr id="5" name="Picture 4" descr="Screen shot 2013-05-06 at 1.57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399"/>
            <a:ext cx="4343400" cy="47913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524000"/>
            <a:ext cx="7598428" cy="3886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152400" y="5334000"/>
            <a:ext cx="4418013" cy="892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33363" indent="-233363" algn="l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latin typeface="+mj-lt"/>
                <a:ea typeface="ヒラギノ角ゴ ProN W3" charset="-128"/>
                <a:cs typeface="+mn-cs"/>
                <a:sym typeface="Arial" pitchFamily="34" charset="0"/>
              </a:rPr>
              <a:t>Ocean-Atmosphere Exchange</a:t>
            </a:r>
          </a:p>
          <a:p>
            <a:pPr marL="233363" indent="-233363" algn="l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latin typeface="+mj-lt"/>
                <a:ea typeface="ヒラギノ角ゴ ProN W3" charset="-128"/>
                <a:cs typeface="+mn-cs"/>
                <a:sym typeface="Arial" pitchFamily="34" charset="0"/>
              </a:rPr>
              <a:t>Climate Variability, Ocean Circulation, Ecosystems</a:t>
            </a:r>
          </a:p>
          <a:p>
            <a:pPr marL="233363" indent="-233363" algn="l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latin typeface="+mj-lt"/>
                <a:ea typeface="ヒラギノ角ゴ ProN W3" charset="-128"/>
                <a:cs typeface="+mn-cs"/>
                <a:sym typeface="Arial" pitchFamily="34" charset="0"/>
              </a:rPr>
              <a:t>Turbulent Mixing and Biophysical Interactions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2188" y="5334000"/>
            <a:ext cx="4341812" cy="892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33363" indent="-233363" algn="l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latin typeface="+mj-lt"/>
                <a:ea typeface="ヒラギノ角ゴ ProN W3" charset="-128"/>
                <a:cs typeface="+mn-cs"/>
                <a:sym typeface="Arial" pitchFamily="34" charset="0"/>
              </a:rPr>
              <a:t>Coastal Ocean Dynamics &amp; Ecosystems</a:t>
            </a:r>
          </a:p>
          <a:p>
            <a:pPr marL="233363" indent="-233363" algn="l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latin typeface="+mj-lt"/>
                <a:ea typeface="ヒラギノ角ゴ ProN W3" charset="-128"/>
                <a:cs typeface="+mn-cs"/>
                <a:sym typeface="Arial" pitchFamily="34" charset="0"/>
              </a:rPr>
              <a:t>Fluid-Rock Interactions &amp; Sub-seafloor Biosphere</a:t>
            </a:r>
          </a:p>
          <a:p>
            <a:pPr marL="233363" indent="-233363" algn="l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latin typeface="+mj-lt"/>
                <a:ea typeface="ヒラギノ角ゴ ProN W3" charset="-128"/>
                <a:cs typeface="+mn-cs"/>
                <a:sym typeface="Arial" pitchFamily="34" charset="0"/>
              </a:rPr>
              <a:t>Plate-scale Geodynamics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600200"/>
            <a:ext cx="2209800" cy="708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sz="2000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Crossing time &amp; spatial scales</a:t>
            </a:r>
          </a:p>
        </p:txBody>
      </p:sp>
      <p:sp>
        <p:nvSpPr>
          <p:cNvPr id="45062" name="TextBox 7"/>
          <p:cNvSpPr txBox="1">
            <a:spLocks noChangeArrowheads="1"/>
          </p:cNvSpPr>
          <p:nvPr/>
        </p:nvSpPr>
        <p:spPr bwMode="auto">
          <a:xfrm>
            <a:off x="152400" y="1219200"/>
            <a:ext cx="8757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 b="1"/>
              <a:t>Overarching: </a:t>
            </a:r>
            <a:r>
              <a:rPr lang="en-US" sz="1800"/>
              <a:t>Climate Change, Carbon Cycle, Acidification, Ecosystem Health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OOI Science Themes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0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00231" y="4233409"/>
            <a:ext cx="2473754" cy="1477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09538" indent="-109538" eaLnBrk="1" hangingPunct="1">
              <a:buFont typeface="Arial" pitchFamily="34" charset="0"/>
              <a:buChar char="•"/>
              <a:defRPr/>
            </a:pPr>
            <a:r>
              <a:rPr lang="en-US" sz="1800" b="0" dirty="0">
                <a:latin typeface="+mn-lt"/>
                <a:ea typeface="ヒラギノ角ゴ ProN W3" charset="-128"/>
                <a:cs typeface="+mn-cs"/>
              </a:rPr>
              <a:t>Four Global Sites</a:t>
            </a:r>
          </a:p>
          <a:p>
            <a:pPr marL="400050" lvl="1" indent="-225425" eaLnBrk="1" hangingPunct="1">
              <a:buFont typeface="Arial" pitchFamily="34" charset="0"/>
              <a:buChar char="•"/>
              <a:defRPr/>
            </a:pPr>
            <a:r>
              <a:rPr lang="en-US" sz="1800" b="0" dirty="0" smtClean="0">
                <a:latin typeface="+mn-lt"/>
                <a:ea typeface="ヒラギノ角ゴ ProN W3" charset="-128"/>
                <a:cs typeface="+mn-cs"/>
              </a:rPr>
              <a:t>Flanking Moorings</a:t>
            </a:r>
            <a:endParaRPr lang="en-US" sz="1800" b="0" dirty="0">
              <a:latin typeface="+mn-lt"/>
              <a:ea typeface="ヒラギノ角ゴ ProN W3" charset="-128"/>
              <a:cs typeface="+mn-cs"/>
            </a:endParaRPr>
          </a:p>
          <a:p>
            <a:pPr marL="400050" lvl="1" indent="-225425" eaLnBrk="1" hangingPunct="1">
              <a:buFont typeface="Arial" pitchFamily="34" charset="0"/>
              <a:buChar char="•"/>
              <a:defRPr/>
            </a:pPr>
            <a:r>
              <a:rPr lang="en-US" sz="1800" b="0" dirty="0" smtClean="0">
                <a:latin typeface="+mn-lt"/>
                <a:ea typeface="ヒラギノ角ゴ ProN W3" charset="-128"/>
                <a:cs typeface="+mn-cs"/>
              </a:rPr>
              <a:t>Profiler Mooring</a:t>
            </a:r>
            <a:endParaRPr lang="en-US" sz="1800" b="0" dirty="0">
              <a:latin typeface="+mn-lt"/>
              <a:ea typeface="ヒラギノ角ゴ ProN W3" charset="-128"/>
              <a:cs typeface="+mn-cs"/>
            </a:endParaRPr>
          </a:p>
          <a:p>
            <a:pPr marL="400050" lvl="1" indent="-225425" eaLnBrk="1" hangingPunct="1">
              <a:buFont typeface="Arial" pitchFamily="34" charset="0"/>
              <a:buChar char="•"/>
              <a:defRPr/>
            </a:pPr>
            <a:r>
              <a:rPr lang="en-US" sz="1800" b="0" dirty="0">
                <a:latin typeface="+mn-lt"/>
                <a:ea typeface="ヒラギノ角ゴ ProN W3" charset="-128"/>
                <a:cs typeface="+mn-cs"/>
              </a:rPr>
              <a:t>Gliders </a:t>
            </a:r>
            <a:r>
              <a:rPr lang="en-US" sz="1800" b="0" dirty="0" smtClean="0">
                <a:latin typeface="+mn-lt"/>
                <a:ea typeface="ヒラギノ角ゴ ProN W3" charset="-128"/>
                <a:cs typeface="+mn-cs"/>
              </a:rPr>
              <a:t>(5)</a:t>
            </a:r>
            <a:endParaRPr lang="en-US" sz="1800" b="0" dirty="0">
              <a:latin typeface="+mn-lt"/>
              <a:ea typeface="ヒラギノ角ゴ ProN W3" charset="-128"/>
              <a:cs typeface="+mn-cs"/>
            </a:endParaRPr>
          </a:p>
          <a:p>
            <a:pPr marL="400050" lvl="1" indent="-225425" eaLnBrk="1" hangingPunct="1">
              <a:buFont typeface="Arial" pitchFamily="34" charset="0"/>
              <a:buChar char="•"/>
              <a:defRPr/>
            </a:pPr>
            <a:r>
              <a:rPr lang="en-US" sz="1800" b="0" dirty="0">
                <a:latin typeface="+mn-lt"/>
                <a:ea typeface="ヒラギノ角ゴ ProN W3" charset="-128"/>
                <a:cs typeface="+mn-cs"/>
              </a:rPr>
              <a:t>Acoustics</a:t>
            </a:r>
          </a:p>
        </p:txBody>
      </p:sp>
      <p:pic>
        <p:nvPicPr>
          <p:cNvPr id="10" name="Picture 5" descr="ooi_map_new00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599"/>
            <a:ext cx="3233604" cy="413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461" name="Group 20"/>
          <p:cNvGrpSpPr>
            <a:grpSpLocks/>
          </p:cNvGrpSpPr>
          <p:nvPr/>
        </p:nvGrpSpPr>
        <p:grpSpPr bwMode="auto">
          <a:xfrm>
            <a:off x="152400" y="1252603"/>
            <a:ext cx="4019550" cy="4250823"/>
            <a:chOff x="170688" y="1676400"/>
            <a:chExt cx="3410712" cy="3657600"/>
          </a:xfrm>
        </p:grpSpPr>
        <p:cxnSp>
          <p:nvCxnSpPr>
            <p:cNvPr id="19464" name="Straight Arrow Connector 10"/>
            <p:cNvCxnSpPr>
              <a:cxnSpLocks noChangeShapeType="1"/>
            </p:cNvCxnSpPr>
            <p:nvPr/>
          </p:nvCxnSpPr>
          <p:spPr bwMode="auto">
            <a:xfrm flipH="1">
              <a:off x="2971800" y="1676400"/>
              <a:ext cx="609600" cy="2286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5" name="Straight Arrow Connector 11"/>
            <p:cNvCxnSpPr>
              <a:cxnSpLocks noChangeShapeType="1"/>
            </p:cNvCxnSpPr>
            <p:nvPr/>
          </p:nvCxnSpPr>
          <p:spPr bwMode="auto">
            <a:xfrm flipV="1">
              <a:off x="1371600" y="5105400"/>
              <a:ext cx="457200" cy="2286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6" name="Straight Arrow Connector 14"/>
            <p:cNvCxnSpPr>
              <a:cxnSpLocks noChangeShapeType="1"/>
            </p:cNvCxnSpPr>
            <p:nvPr/>
          </p:nvCxnSpPr>
          <p:spPr bwMode="auto">
            <a:xfrm flipH="1" flipV="1">
              <a:off x="2895600" y="4648200"/>
              <a:ext cx="148216" cy="4572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7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170688" y="2374392"/>
              <a:ext cx="368808" cy="30784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00"/>
          <a:stretch>
            <a:fillRect/>
          </a:stretch>
        </p:blipFill>
        <p:spPr bwMode="auto">
          <a:xfrm>
            <a:off x="5483225" y="1409700"/>
            <a:ext cx="3429000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215" y="3344322"/>
            <a:ext cx="2895600" cy="2724150"/>
          </a:xfrm>
          <a:prstGeom prst="rect">
            <a:avLst/>
          </a:prstGeom>
          <a:effectLst>
            <a:outerShdw blurRad="241300" dist="203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OOI Components: Global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6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8" y="1447800"/>
            <a:ext cx="4081462" cy="2132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381000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9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3906838"/>
            <a:ext cx="3819525" cy="2189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638800" y="4267200"/>
            <a:ext cx="172919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 eaLnBrk="1" hangingPunct="1">
              <a:buFont typeface="Arial" pitchFamily="34" charset="0"/>
              <a:buChar char="•"/>
              <a:defRPr/>
            </a:pPr>
            <a:r>
              <a:rPr lang="en-US" b="0" dirty="0">
                <a:latin typeface="+mj-lt"/>
                <a:ea typeface="ヒラギノ角ゴ ProN W3" charset="-128"/>
                <a:cs typeface="+mn-cs"/>
              </a:rPr>
              <a:t>Moorings</a:t>
            </a:r>
          </a:p>
          <a:p>
            <a:pPr marL="228600" indent="-228600" eaLnBrk="1" hangingPunct="1">
              <a:buFont typeface="Arial" pitchFamily="34" charset="0"/>
              <a:buChar char="•"/>
              <a:defRPr/>
            </a:pPr>
            <a:r>
              <a:rPr lang="en-US" b="0" dirty="0">
                <a:latin typeface="+mj-lt"/>
                <a:ea typeface="ヒラギノ角ゴ ProN W3" charset="-128"/>
                <a:cs typeface="+mn-cs"/>
              </a:rPr>
              <a:t>Profilers</a:t>
            </a:r>
          </a:p>
          <a:p>
            <a:pPr marL="228600" indent="-228600" eaLnBrk="1" hangingPunct="1">
              <a:buFont typeface="Arial" pitchFamily="34" charset="0"/>
              <a:buChar char="•"/>
              <a:defRPr/>
            </a:pPr>
            <a:r>
              <a:rPr lang="en-US" b="0" dirty="0">
                <a:latin typeface="+mj-lt"/>
                <a:ea typeface="ヒラギノ角ゴ ProN W3" charset="-128"/>
                <a:cs typeface="+mn-cs"/>
              </a:rPr>
              <a:t>HD Video</a:t>
            </a:r>
          </a:p>
          <a:p>
            <a:pPr marL="228600" indent="-228600" eaLnBrk="1" hangingPunct="1">
              <a:buFont typeface="Arial" pitchFamily="34" charset="0"/>
              <a:buChar char="•"/>
              <a:defRPr/>
            </a:pPr>
            <a:r>
              <a:rPr lang="en-US" b="0" dirty="0">
                <a:latin typeface="+mj-lt"/>
                <a:ea typeface="ヒラギノ角ゴ ProN W3" charset="-128"/>
                <a:cs typeface="+mn-cs"/>
              </a:rPr>
              <a:t>Met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OOI Components: Cabled </a:t>
            </a: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F600-62A1-184E-92E0-B220AC2671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</TotalTime>
  <Words>635</Words>
  <Application>Microsoft Macintosh PowerPoint</Application>
  <PresentationFormat>On-screen Show (4:3)</PresentationFormat>
  <Paragraphs>141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Lucida Sans Unicode</vt:lpstr>
      <vt:lpstr>MS PGothic</vt:lpstr>
      <vt:lpstr>ヒラギノ角ゴ ProN W3</vt:lpstr>
      <vt:lpstr>Office Theme</vt:lpstr>
      <vt:lpstr>Welcome to the OOI Teaching with Data Workshop</vt:lpstr>
      <vt:lpstr>Icebreaker</vt:lpstr>
      <vt:lpstr>Ice Breaker</vt:lpstr>
      <vt:lpstr>Introduction to the OOI</vt:lpstr>
      <vt:lpstr>The Ocean Observatories Initiative (OOI)</vt:lpstr>
      <vt:lpstr>NSF’s Ocean Observing Initiative</vt:lpstr>
      <vt:lpstr>OOI Science Themes</vt:lpstr>
      <vt:lpstr> OOI Components: Global Component</vt:lpstr>
      <vt:lpstr>OOI Components: Cabled Array</vt:lpstr>
      <vt:lpstr> OOI Components: Coastal Component</vt:lpstr>
      <vt:lpstr>OOI By the Numbers</vt:lpstr>
      <vt:lpstr>PowerPoint Presentation</vt:lpstr>
      <vt:lpstr>PowerPoint Presentation</vt:lpstr>
      <vt:lpstr>Pioneer Array Deployments</vt:lpstr>
      <vt:lpstr>Cabled Observatory Deployments</vt:lpstr>
      <vt:lpstr>Endurance Array Deployments</vt:lpstr>
      <vt:lpstr>Global Array Deployments</vt:lpstr>
      <vt:lpstr>Teaching with Data</vt:lpstr>
      <vt:lpstr>Introduction to Oceanography</vt:lpstr>
      <vt:lpstr>Concept Mapping How I Teach Primary Productivity </vt:lpstr>
      <vt:lpstr>Primary Productivity Resources</vt:lpstr>
      <vt:lpstr>What we expect from this workshop…</vt:lpstr>
      <vt:lpstr>Goals for the Workshop: Background</vt:lpstr>
      <vt:lpstr>Coastal Ocean Observation Lab</vt:lpstr>
      <vt:lpstr>Coastal Ocean Observation Lab</vt:lpstr>
      <vt:lpstr>Workshop Objectives</vt:lpstr>
      <vt:lpstr>Agenda at a Glance</vt:lpstr>
      <vt:lpstr>Thank you!  We are excited and grateful for your partnership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2016-05-20T15:06:24Z</dcterms:created>
  <dcterms:modified xsi:type="dcterms:W3CDTF">2016-05-21T03:36:36Z</dcterms:modified>
</cp:coreProperties>
</file>